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70" r:id="rId7"/>
    <p:sldId id="262" r:id="rId8"/>
    <p:sldId id="271" r:id="rId9"/>
    <p:sldId id="269" r:id="rId10"/>
    <p:sldId id="263" r:id="rId11"/>
    <p:sldId id="264" r:id="rId12"/>
    <p:sldId id="265" r:id="rId13"/>
    <p:sldId id="274" r:id="rId14"/>
    <p:sldId id="276" r:id="rId15"/>
    <p:sldId id="275" r:id="rId16"/>
    <p:sldId id="277" r:id="rId17"/>
    <p:sldId id="266" r:id="rId18"/>
    <p:sldId id="278" r:id="rId19"/>
    <p:sldId id="279" r:id="rId20"/>
    <p:sldId id="267" r:id="rId21"/>
    <p:sldId id="272" r:id="rId22"/>
    <p:sldId id="26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003300"/>
    <a:srgbClr val="663300"/>
    <a:srgbClr val="996633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1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3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9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8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5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1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9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5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7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64A3-7332-47CF-A26E-B2D1A8871636}" type="datetimeFigureOut">
              <a:rPr lang="hr-HR" smtClean="0"/>
              <a:t>16.3.2014.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866A-4B79-46C8-BF73-F4832A6993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8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584">
        <p14:prism isContent="1"/>
      </p:transition>
    </mc:Choice>
    <mc:Fallback xmlns="">
      <p:transition spd="slow" advClick="0" advTm="12584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1271" y="1700809"/>
            <a:ext cx="8856984" cy="501675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Mlačna noć; u selu lavež, kasan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Ćuk il' netopir,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Ljubav cvijeća - miris jak i strasan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Slavi tajni pir.</a:t>
            </a:r>
          </a:p>
          <a:p>
            <a:endParaRPr lang="hr-HR" sz="3200" b="1" dirty="0" smtClean="0">
              <a:solidFill>
                <a:srgbClr val="0000FF"/>
              </a:solidFill>
              <a:latin typeface="Gabriola" pitchFamily="82" charset="0"/>
            </a:endParaRP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Sitni cvrčak sjetno cvrči, jasan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Kao srebren vir,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Teške oči sklapaju se na san,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S neba rosi mir.</a:t>
            </a:r>
          </a:p>
          <a:p>
            <a:endParaRPr lang="hr-HR" sz="3200" b="1" dirty="0" smtClean="0">
              <a:solidFill>
                <a:srgbClr val="0000FF"/>
              </a:solidFill>
              <a:latin typeface="Gabriola" pitchFamily="82" charset="0"/>
            </a:endParaRP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S mrkog tornja bat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Broji pospan sat,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Blaga svjetlost sipi sa visina;</a:t>
            </a:r>
          </a:p>
          <a:p>
            <a:endParaRPr lang="hr-HR" sz="3200" b="1" dirty="0" smtClean="0">
              <a:solidFill>
                <a:srgbClr val="0000FF"/>
              </a:solidFill>
              <a:latin typeface="Gabriola" pitchFamily="82" charset="0"/>
            </a:endParaRP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Kroz samoću, muk,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Sve je teži huk:</a:t>
            </a:r>
          </a:p>
          <a:p>
            <a:r>
              <a:rPr lang="hr-HR" sz="3200" b="1" dirty="0" smtClean="0">
                <a:solidFill>
                  <a:srgbClr val="0000FF"/>
                </a:solidFill>
                <a:latin typeface="Gabriola" pitchFamily="82" charset="0"/>
              </a:rPr>
              <a:t>Željeznicu guta već daljina.</a:t>
            </a:r>
            <a:endParaRPr lang="hr-HR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33563" y="65695"/>
            <a:ext cx="7772400" cy="1109986"/>
          </a:xfrm>
        </p:spPr>
        <p:txBody>
          <a:bodyPr>
            <a:normAutofit/>
          </a:bodyPr>
          <a:lstStyle/>
          <a:p>
            <a:r>
              <a:rPr lang="hr-HR" sz="6000" i="1" dirty="0" smtClean="0">
                <a:solidFill>
                  <a:srgbClr val="0033CC"/>
                </a:solidFill>
                <a:latin typeface="Gabriola" pitchFamily="82" charset="0"/>
              </a:rPr>
              <a:t>Notturno</a:t>
            </a:r>
            <a:endParaRPr lang="hr-HR" sz="6000" i="1" dirty="0">
              <a:solidFill>
                <a:srgbClr val="0033CC"/>
              </a:solidFill>
              <a:latin typeface="Gabriola" pitchFamily="82" charset="0"/>
            </a:endParaRPr>
          </a:p>
        </p:txBody>
      </p:sp>
      <p:pic>
        <p:nvPicPr>
          <p:cNvPr id="2" name="Yiruma -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849">
        <p14:prism isContent="1"/>
      </p:transition>
    </mc:Choice>
    <mc:Fallback xmlns="">
      <p:transition spd="slow" advClick="0" advTm="30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Gabriola" pitchFamily="82" charset="0"/>
              </a:rPr>
              <a:t>„Ja sam dakle Bunjevac porijeklom, Srijemac rodom, a Zagrepčanin odgojem.”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dirty="0" smtClean="0">
                <a:latin typeface="Gabriola" pitchFamily="82" charset="0"/>
              </a:rPr>
              <a:t>	Odgojen </a:t>
            </a:r>
            <a:r>
              <a:rPr lang="hr-HR" sz="3600" dirty="0">
                <a:latin typeface="Gabriola" pitchFamily="82" charset="0"/>
              </a:rPr>
              <a:t>je u </a:t>
            </a:r>
            <a:r>
              <a:rPr lang="hr-HR" sz="3600" b="1" dirty="0">
                <a:latin typeface="Gabriola" pitchFamily="82" charset="0"/>
              </a:rPr>
              <a:t>Zagrebu</a:t>
            </a:r>
            <a:r>
              <a:rPr lang="hr-HR" sz="3600" dirty="0">
                <a:latin typeface="Gabriola" pitchFamily="82" charset="0"/>
              </a:rPr>
              <a:t>, koji napušta u šestom razredu gimnazije, otišavši u </a:t>
            </a:r>
            <a:r>
              <a:rPr lang="hr-HR" sz="3600" b="1" dirty="0">
                <a:latin typeface="Gabriola" pitchFamily="82" charset="0"/>
              </a:rPr>
              <a:t>Beč</a:t>
            </a:r>
            <a:r>
              <a:rPr lang="hr-HR" sz="3600" dirty="0">
                <a:latin typeface="Gabriola" pitchFamily="82" charset="0"/>
              </a:rPr>
              <a:t> na vojnu veterinarsku školu. U Petrovaradinu i Zagrebu 1894. služi vojsku, iz koje dezertira ne podnoseći vojnu stegu, te emigrira u </a:t>
            </a:r>
            <a:r>
              <a:rPr lang="hr-HR" sz="3600" b="1" dirty="0">
                <a:latin typeface="Gabriola" pitchFamily="82" charset="0"/>
              </a:rPr>
              <a:t>Beograd</a:t>
            </a:r>
            <a:r>
              <a:rPr lang="hr-HR" sz="3600" dirty="0">
                <a:latin typeface="Gabriola" pitchFamily="82" charset="0"/>
              </a:rPr>
              <a:t>, gdje živi kao čelist u kazališnom orkestru, te slobodni novinar i književnik. Potom živi u </a:t>
            </a:r>
            <a:r>
              <a:rPr lang="hr-HR" sz="3600" b="1" dirty="0">
                <a:latin typeface="Gabriola" pitchFamily="82" charset="0"/>
              </a:rPr>
              <a:t>Münchenu</a:t>
            </a:r>
            <a:r>
              <a:rPr lang="hr-HR" sz="3600" dirty="0">
                <a:latin typeface="Gabriola" pitchFamily="82" charset="0"/>
              </a:rPr>
              <a:t>, </a:t>
            </a:r>
            <a:r>
              <a:rPr lang="hr-HR" sz="3600" b="1" dirty="0" smtClean="0">
                <a:latin typeface="Gabriola" pitchFamily="82" charset="0"/>
              </a:rPr>
              <a:t>Ženevi </a:t>
            </a:r>
            <a:r>
              <a:rPr lang="hr-HR" sz="3600" dirty="0" smtClean="0">
                <a:latin typeface="Gabriola" pitchFamily="82" charset="0"/>
              </a:rPr>
              <a:t>i </a:t>
            </a:r>
            <a:r>
              <a:rPr lang="hr-HR" sz="3600" b="1" dirty="0">
                <a:latin typeface="Gabriola" pitchFamily="82" charset="0"/>
              </a:rPr>
              <a:t>Parizu</a:t>
            </a:r>
            <a:r>
              <a:rPr lang="hr-HR" sz="3600" dirty="0">
                <a:latin typeface="Gabriola" pitchFamily="82" charset="0"/>
              </a:rPr>
              <a:t>, ostavši ondje pet godina, da bi se opet vratio u Beograd, gdje ga je 1908. zatekla amnestija. Od tada do smrti živi u Zagrebu.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5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719">
        <p14:prism isContent="1"/>
      </p:transition>
    </mc:Choice>
    <mc:Fallback xmlns="">
      <p:transition spd="slow" advClick="0" advTm="25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	Živeći </a:t>
            </a:r>
            <a:r>
              <a:rPr lang="hr-H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isključivo od književnoga i novinarskoga rada, Matoš je stvorio vrlo opsežan opus, koji sadrži pjesme, novele, drame, putopise, feljtone, književne, kazališne, glazbene i likovne eseje i kritike, te političke eseje i članke. Za života je Matoš objavio desetak knjiga i knjižica, od kojih su neke poslije zasebno pretiskivane, a skupljene su i u dvama izdanjima njegovih sabranih djela (1940. i 1973), u koje su, uz njih, ušla i sva Matoševa djela neobjavljena u knjigama za njegova života, kao što su, primjerice, njegove pjesme.</a:t>
            </a:r>
          </a:p>
        </p:txBody>
      </p:sp>
    </p:spTree>
    <p:extLst>
      <p:ext uri="{BB962C8B-B14F-4D97-AF65-F5344CB8AC3E}">
        <p14:creationId xmlns:p14="http://schemas.microsoft.com/office/powerpoint/2010/main" val="7457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447">
        <p14:prism isContent="1"/>
      </p:transition>
    </mc:Choice>
    <mc:Fallback xmlns="">
      <p:transition spd="slow" advClick="0" advTm="25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446"/>
            <a:ext cx="4824536" cy="67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96">
        <p14:prism isContent="1"/>
      </p:transition>
    </mc:Choice>
    <mc:Fallback xmlns="">
      <p:transition spd="slow" advClick="0" advTm="2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04" y="1"/>
            <a:ext cx="422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85">
        <p14:prism isContent="1"/>
      </p:transition>
    </mc:Choice>
    <mc:Fallback xmlns="">
      <p:transition spd="slow" advClick="0" advTm="3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431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24">
        <p14:prism isContent="1"/>
      </p:transition>
    </mc:Choice>
    <mc:Fallback xmlns="">
      <p:transition spd="slow" advClick="0" advTm="28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" y="420866"/>
            <a:ext cx="9025521" cy="58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87">
        <p14:prism isContent="1"/>
      </p:transition>
    </mc:Choice>
    <mc:Fallback xmlns="">
      <p:transition spd="slow" advClick="0" advTm="3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120680" cy="62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70">
        <p14:prism isContent="1"/>
      </p:transition>
    </mc:Choice>
    <mc:Fallback xmlns="">
      <p:transition spd="slow" advClick="0" advTm="2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abriola" pitchFamily="82" charset="0"/>
                <a:ea typeface="+mn-ea"/>
                <a:cs typeface="+mn-cs"/>
              </a:rPr>
              <a:t>Djela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45435"/>
          </a:xfrm>
        </p:spPr>
        <p:txBody>
          <a:bodyPr numCol="2">
            <a:noAutofit/>
          </a:bodyPr>
          <a:lstStyle/>
          <a:p>
            <a:r>
              <a:rPr lang="hr-HR" sz="4000" dirty="0" smtClean="0">
                <a:latin typeface="Gabriola" pitchFamily="82" charset="0"/>
              </a:rPr>
              <a:t>Iverje (1899.)</a:t>
            </a:r>
          </a:p>
          <a:p>
            <a:r>
              <a:rPr lang="hr-HR" sz="4000" dirty="0" smtClean="0">
                <a:latin typeface="Gabriola" pitchFamily="82" charset="0"/>
              </a:rPr>
              <a:t>Novo iverje (1900.)</a:t>
            </a:r>
          </a:p>
          <a:p>
            <a:r>
              <a:rPr lang="hr-HR" sz="4000" dirty="0" smtClean="0">
                <a:latin typeface="Gabriola" pitchFamily="82" charset="0"/>
              </a:rPr>
              <a:t>Ogledi (1905.)</a:t>
            </a:r>
          </a:p>
          <a:p>
            <a:r>
              <a:rPr lang="hr-HR" sz="4000" dirty="0" smtClean="0">
                <a:latin typeface="Gabriola" pitchFamily="82" charset="0"/>
              </a:rPr>
              <a:t>Vidici i putovi (1907.)</a:t>
            </a:r>
          </a:p>
          <a:p>
            <a:r>
              <a:rPr lang="hr-HR" sz="4000" dirty="0" smtClean="0">
                <a:latin typeface="Gabriola" pitchFamily="82" charset="0"/>
              </a:rPr>
              <a:t>Umorne priče (1909.)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Cvijet sa raskršća</a:t>
            </a:r>
          </a:p>
          <a:p>
            <a:r>
              <a:rPr lang="hr-HR" sz="4000" dirty="0" smtClean="0">
                <a:latin typeface="Gabriola" pitchFamily="82" charset="0"/>
              </a:rPr>
              <a:t>Naši ljudi i krajevi (1910.)</a:t>
            </a:r>
          </a:p>
          <a:p>
            <a:pPr marL="0" indent="0">
              <a:buNone/>
            </a:pPr>
            <a:endParaRPr lang="hr-HR" sz="4000" dirty="0" smtClean="0">
              <a:latin typeface="Gabriola" pitchFamily="82" charset="0"/>
            </a:endParaRPr>
          </a:p>
          <a:p>
            <a:r>
              <a:rPr lang="hr-HR" sz="4000" dirty="0" smtClean="0">
                <a:latin typeface="Gabriola" pitchFamily="82" charset="0"/>
              </a:rPr>
              <a:t>Pjesme (1923.)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Notturno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Utjeha kose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1909.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Jesenje veče</a:t>
            </a:r>
          </a:p>
          <a:p>
            <a:r>
              <a:rPr lang="hr-HR" sz="4000" dirty="0" smtClean="0">
                <a:latin typeface="Gabriola" pitchFamily="82" charset="0"/>
              </a:rPr>
              <a:t>Putopis</a:t>
            </a:r>
          </a:p>
          <a:p>
            <a:pPr marL="0" indent="0">
              <a:buNone/>
            </a:pPr>
            <a:r>
              <a:rPr lang="hr-HR" sz="4000" dirty="0" smtClean="0">
                <a:latin typeface="Gabriola" pitchFamily="82" charset="0"/>
              </a:rPr>
              <a:t>	Oko Lobora</a:t>
            </a:r>
            <a:endParaRPr lang="hr-HR" sz="4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65">
        <p14:prism isContent="1"/>
      </p:transition>
    </mc:Choice>
    <mc:Fallback xmlns="">
      <p:transition spd="slow" advClick="0" advTm="9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dirty="0" smtClean="0">
                <a:latin typeface="Gabriola" pitchFamily="82" charset="0"/>
              </a:rPr>
              <a:t>Od 84 pjesme čak su 54 u formi soneta.</a:t>
            </a:r>
          </a:p>
          <a:p>
            <a:pPr marL="0" indent="0">
              <a:buNone/>
            </a:pPr>
            <a:endParaRPr lang="hr-HR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hr-HR" sz="4800" dirty="0">
                <a:latin typeface="Gabriola" pitchFamily="82" charset="0"/>
              </a:rPr>
              <a:t>Dominantni</a:t>
            </a:r>
            <a:r>
              <a:rPr lang="hr-HR" sz="4800" dirty="0" smtClean="0">
                <a:latin typeface="Gabriola" pitchFamily="82" charset="0"/>
              </a:rPr>
              <a:t> motivi su </a:t>
            </a:r>
          </a:p>
          <a:p>
            <a:pPr algn="ctr">
              <a:buFontTx/>
              <a:buChar char="-"/>
            </a:pPr>
            <a:r>
              <a:rPr lang="hr-HR" sz="4800" dirty="0" smtClean="0">
                <a:latin typeface="Gabriola" pitchFamily="82" charset="0"/>
              </a:rPr>
              <a:t>ljubav i cvijet</a:t>
            </a:r>
          </a:p>
          <a:p>
            <a:pPr algn="ctr">
              <a:buFontTx/>
              <a:buChar char="-"/>
            </a:pPr>
            <a:r>
              <a:rPr lang="hr-HR" sz="4800" dirty="0">
                <a:latin typeface="Gabriola" pitchFamily="82" charset="0"/>
              </a:rPr>
              <a:t>s</a:t>
            </a:r>
            <a:r>
              <a:rPr lang="hr-HR" sz="4800" dirty="0" smtClean="0">
                <a:latin typeface="Gabriola" pitchFamily="82" charset="0"/>
              </a:rPr>
              <a:t>mrt (prolaznost i nestajanje)</a:t>
            </a:r>
          </a:p>
          <a:p>
            <a:pPr algn="ctr">
              <a:buFontTx/>
              <a:buChar char="-"/>
            </a:pPr>
            <a:r>
              <a:rPr lang="hr-HR" sz="4800" dirty="0" smtClean="0">
                <a:latin typeface="Gabriola" pitchFamily="82" charset="0"/>
              </a:rPr>
              <a:t>krajolik</a:t>
            </a:r>
          </a:p>
          <a:p>
            <a:pPr algn="ctr">
              <a:buFontTx/>
              <a:buChar char="-"/>
            </a:pPr>
            <a:r>
              <a:rPr lang="hr-HR" sz="4800" dirty="0" smtClean="0">
                <a:latin typeface="Gabriola" pitchFamily="82" charset="0"/>
              </a:rPr>
              <a:t>patriotski osjećaj</a:t>
            </a:r>
            <a:endParaRPr lang="hr-HR" sz="4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496">
        <p14:prism isContent="1"/>
      </p:transition>
    </mc:Choice>
    <mc:Fallback xmlns="">
      <p:transition spd="slow" advClick="0" advTm="6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" y="224644"/>
            <a:ext cx="9144000" cy="6408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5400" b="1" dirty="0">
              <a:solidFill>
                <a:schemeClr val="accent6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pPr marL="0" indent="0">
              <a:buNone/>
            </a:pPr>
            <a:r>
              <a:rPr lang="hr-HR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Olovne i teške snove snivaju</a:t>
            </a:r>
          </a:p>
          <a:p>
            <a:pPr marL="0" indent="0">
              <a:buNone/>
            </a:pPr>
            <a:r>
              <a:rPr lang="hr-HR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Oblaci nad tamnim gorskim stranama;</a:t>
            </a:r>
          </a:p>
          <a:p>
            <a:pPr marL="0" indent="0">
              <a:buNone/>
            </a:pPr>
            <a:r>
              <a:rPr lang="hr-HR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Monotone sjene rijekom plivaju,</a:t>
            </a:r>
          </a:p>
          <a:p>
            <a:pPr marL="0" indent="0">
              <a:buNone/>
            </a:pPr>
            <a:r>
              <a:rPr lang="hr-HR" sz="5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Žutom rijekom među golim granama.</a:t>
            </a:r>
          </a:p>
          <a:p>
            <a:pPr marL="0" indent="0" algn="r">
              <a:buNone/>
            </a:pPr>
            <a:r>
              <a:rPr lang="hr-HR" sz="4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(Jesenje veče)</a:t>
            </a:r>
            <a:endParaRPr lang="hr-HR" sz="44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hr-HR" sz="540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6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68">
        <p14:prism isContent="1"/>
      </p:transition>
    </mc:Choice>
    <mc:Fallback xmlns="">
      <p:transition spd="slow" advClick="0" advTm="16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65">
        <p14:prism isContent="1"/>
      </p:transition>
    </mc:Choice>
    <mc:Fallback xmlns="">
      <p:transition spd="slow" advClick="0" advTm="8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  <a:ea typeface="+mn-ea"/>
                <a:cs typeface="+mn-cs"/>
              </a:rPr>
              <a:t>Djevojčici mjesto igračaka</a:t>
            </a:r>
            <a:endParaRPr lang="hr-HR" b="1" i="1" dirty="0">
              <a:solidFill>
                <a:srgbClr val="003300"/>
              </a:solidFill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556792"/>
            <a:ext cx="9252520" cy="4968552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Ljerko, srce moje, ti si lutka mala,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Pa ne slutiš smisla žalosnih soneta,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Kesteni pred kućom duhu tvom su meta,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Još je deset karnevala do tvog bala.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Ti se čudiš, dušo. Smijat si se stala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Ovoj ludoj priči. Tvoja duša sveta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Još ne sniva kako zbore zrela ljeta.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b="1" i="1" dirty="0">
                <a:solidFill>
                  <a:srgbClr val="003300"/>
                </a:solidFill>
                <a:latin typeface="Gabriola" pitchFamily="82" charset="0"/>
              </a:rPr>
              <a:t>Gledaš me ko grle. Misliš—to je šala</a:t>
            </a: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b="1" i="1" dirty="0" smtClean="0">
                <a:solidFill>
                  <a:srgbClr val="003300"/>
                </a:solidFill>
                <a:latin typeface="Gabriola" pitchFamily="82" charset="0"/>
              </a:rPr>
            </a:br>
            <a:endParaRPr lang="hr-HR" b="1" i="1" dirty="0">
              <a:solidFill>
                <a:srgbClr val="0033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590">
        <p14:prism isContent="1"/>
      </p:transition>
    </mc:Choice>
    <mc:Fallback xmlns="">
      <p:transition spd="slow" advClick="0" advTm="23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Al će doći veče kad ćeš, ko Elvira,</a:t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Don Huana sita i lažnih kavalira,</a:t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Sjetiti se sjetno nježne ove strofe.</a:t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/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Moje će ti ime šapnut moja muza,</a:t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A u modrom oku jecati će suza</a:t>
            </a:r>
            <a:b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</a:br>
            <a:r>
              <a:rPr lang="hr-HR" sz="4000" b="1" i="1" dirty="0">
                <a:solidFill>
                  <a:srgbClr val="003300"/>
                </a:solidFill>
                <a:latin typeface="Gabriola" pitchFamily="82" charset="0"/>
              </a:rPr>
              <a:t>Ko za mrtvim clownom iza katastrofe.</a:t>
            </a:r>
          </a:p>
          <a:p>
            <a:pPr marL="0" indent="0" algn="ctr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108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42">
        <p14:prism isContent="1"/>
      </p:transition>
    </mc:Choice>
    <mc:Fallback xmlns="">
      <p:transition spd="slow" advClick="0" advTm="19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93" y="128432"/>
            <a:ext cx="4651775" cy="67295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399493" cy="57606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hr-HR" sz="7800" dirty="0" smtClean="0">
              <a:latin typeface="Gabriola" pitchFamily="82" charset="0"/>
            </a:endParaRPr>
          </a:p>
          <a:p>
            <a:pPr marL="0" indent="0" algn="ctr">
              <a:buNone/>
            </a:pPr>
            <a:endParaRPr lang="hr-HR" sz="78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hr-HR" sz="11500" i="1" dirty="0" smtClean="0">
                <a:latin typeface="Gabriola" pitchFamily="82" charset="0"/>
              </a:rPr>
              <a:t>Dok je srca,</a:t>
            </a:r>
          </a:p>
          <a:p>
            <a:pPr marL="0" indent="0" algn="ctr">
              <a:buNone/>
            </a:pPr>
            <a:r>
              <a:rPr lang="hr-HR" sz="11500" i="1" dirty="0" smtClean="0">
                <a:latin typeface="Gabriola" pitchFamily="82" charset="0"/>
              </a:rPr>
              <a:t> bit će i Kroatije!</a:t>
            </a:r>
            <a:endParaRPr lang="hr-HR" sz="11500" i="1" dirty="0">
              <a:latin typeface="Gabriola" pitchFamily="82" charset="0"/>
            </a:endParaRPr>
          </a:p>
          <a:p>
            <a:pPr marL="0" indent="0" algn="r">
              <a:buNone/>
            </a:pPr>
            <a:r>
              <a:rPr lang="hr-HR" sz="7300" dirty="0" smtClean="0">
                <a:latin typeface="Gabriola" pitchFamily="82" charset="0"/>
              </a:rPr>
              <a:t>(Pri svetom kralju)</a:t>
            </a:r>
          </a:p>
          <a:p>
            <a:pPr marL="0" indent="0" algn="r">
              <a:buNone/>
            </a:pPr>
            <a:endParaRPr lang="hr-HR" sz="4000" dirty="0" smtClean="0">
              <a:latin typeface="Gabriola" pitchFamily="82" charset="0"/>
            </a:endParaRPr>
          </a:p>
          <a:p>
            <a:pPr marL="0" indent="0" algn="r">
              <a:buNone/>
            </a:pPr>
            <a:endParaRPr lang="hr-HR" sz="4000" dirty="0">
              <a:latin typeface="Gabriola" pitchFamily="82" charset="0"/>
            </a:endParaRPr>
          </a:p>
          <a:p>
            <a:pPr marL="0" indent="0" algn="r">
              <a:buNone/>
            </a:pPr>
            <a:r>
              <a:rPr lang="hr-HR" sz="5800" i="1" dirty="0" smtClean="0">
                <a:latin typeface="Gabriola" pitchFamily="82" charset="0"/>
              </a:rPr>
              <a:t>AGM</a:t>
            </a:r>
            <a:endParaRPr lang="hr-HR" sz="5800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60">
        <p14:prism isContent="1"/>
      </p:transition>
    </mc:Choice>
    <mc:Fallback xmlns="">
      <p:transition spd="slow" advClick="0" advTm="9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  <a:ln cap="rnd" cmpd="dbl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27000" prst="relaxedInset"/>
            <a:extrusionClr>
              <a:srgbClr val="663300"/>
            </a:extrusionClr>
          </a:sp3d>
        </p:spPr>
        <p:txBody>
          <a:bodyPr>
            <a:normAutofit/>
          </a:bodyPr>
          <a:lstStyle/>
          <a:p>
            <a:r>
              <a:rPr lang="hr-HR" sz="5400" b="1" i="1" dirty="0">
                <a:solidFill>
                  <a:srgbClr val="996633"/>
                </a:solidFill>
                <a:latin typeface="Segoe Script" pitchFamily="34" charset="0"/>
              </a:rPr>
              <a:t>Antun Gustav Matoš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2814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4000" b="1" dirty="0" smtClean="0">
                <a:solidFill>
                  <a:srgbClr val="996633"/>
                </a:solidFill>
                <a:latin typeface="Segoe Script" pitchFamily="34" charset="0"/>
              </a:rPr>
              <a:t>Tovarnik, 13. lipnja 1873. </a:t>
            </a:r>
          </a:p>
          <a:p>
            <a:pPr marL="0" indent="0" algn="ctr">
              <a:buNone/>
            </a:pPr>
            <a:endParaRPr lang="hr-HR" sz="4000" b="1" dirty="0">
              <a:solidFill>
                <a:srgbClr val="996633"/>
              </a:solidFill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996633"/>
                </a:solidFill>
                <a:latin typeface="Segoe Script" pitchFamily="34" charset="0"/>
              </a:rPr>
              <a:t>– Zagreb, </a:t>
            </a:r>
            <a:r>
              <a:rPr lang="hr-HR" sz="4800" b="1" dirty="0" smtClean="0">
                <a:solidFill>
                  <a:srgbClr val="663300"/>
                </a:solidFill>
                <a:effectLst>
                  <a:glow rad="2286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  <a:latin typeface="Segoe Script" pitchFamily="34" charset="0"/>
              </a:rPr>
              <a:t>17. ožujka 1914.</a:t>
            </a:r>
          </a:p>
          <a:p>
            <a:pPr marL="0" indent="0">
              <a:buNone/>
            </a:pPr>
            <a:endParaRPr lang="hr-HR" sz="4000" b="1" dirty="0" smtClean="0">
              <a:solidFill>
                <a:srgbClr val="996633"/>
              </a:solidFill>
              <a:latin typeface="Segoe Script" pitchFamily="34" charset="0"/>
            </a:endParaRPr>
          </a:p>
          <a:p>
            <a:pPr marL="0" indent="0" algn="ctr">
              <a:buNone/>
            </a:pPr>
            <a:endParaRPr lang="hr-HR" sz="4000" b="1" dirty="0">
              <a:solidFill>
                <a:srgbClr val="996633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798">
        <p14:prism isContent="1"/>
      </p:transition>
    </mc:Choice>
    <mc:Fallback xmlns="">
      <p:transition spd="slow" advClick="0" advTm="13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44">
        <p14:prism isContent="1"/>
      </p:transition>
    </mc:Choice>
    <mc:Fallback xmlns="">
      <p:transition spd="slow" advClick="0" advTm="8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288" y="0"/>
            <a:ext cx="3322712" cy="9807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Segoe Print" pitchFamily="2" charset="0"/>
              </a:rPr>
              <a:t/>
            </a:r>
            <a:br>
              <a:rPr lang="hr-HR" dirty="0" smtClean="0">
                <a:latin typeface="Segoe Print" pitchFamily="2" charset="0"/>
              </a:rPr>
            </a:br>
            <a:r>
              <a:rPr lang="hr-HR" dirty="0" smtClean="0">
                <a:latin typeface="Segoe Print" pitchFamily="2" charset="0"/>
              </a:rPr>
              <a:t>Utjeha kose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604867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Gledo sam te sinoć. U snu. Tužan. Mrtvu.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U dvorani kobnoj, u idili cvijeća,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Na visokom odru, u agoniji svijeća,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Gotov da ti predam život kao žrtvu.</a:t>
            </a:r>
          </a:p>
          <a:p>
            <a:pPr marL="0" indent="0">
              <a:buNone/>
            </a:pPr>
            <a:endParaRPr lang="hr-HR" sz="2000" b="1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Nisam plako. Nisam. Zapanjen sam stao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U dvorani kobnoj, punoj smrti krasne,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Sumnjajući da su tamne oči jasne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Odakle mi nekad bolji život sjao.</a:t>
            </a:r>
          </a:p>
          <a:p>
            <a:pPr marL="0" indent="0">
              <a:buNone/>
            </a:pPr>
            <a:endParaRPr lang="hr-HR" sz="2000" b="1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Sve baš, sve je mrtvo: oči dah i ruke,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Sve što očajanjem htjedoh da oživim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U slijepoj stravi i u strasti muke,</a:t>
            </a:r>
          </a:p>
          <a:p>
            <a:pPr marL="0" indent="0">
              <a:buNone/>
            </a:pPr>
            <a:endParaRPr lang="hr-HR" sz="2000" b="1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U dvorani kobnoj, mislima u sivim.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Samo kosa tvoja još je bila živa,</a:t>
            </a:r>
          </a:p>
          <a:p>
            <a:pPr marL="0" indent="0">
              <a:buNone/>
            </a:pPr>
            <a:r>
              <a:rPr lang="hr-HR" sz="2000" b="1" dirty="0" smtClean="0">
                <a:latin typeface="Segoe Print" pitchFamily="2" charset="0"/>
              </a:rPr>
              <a:t>Pa mi reče: — Miruj! U smrti se sniva.</a:t>
            </a:r>
            <a:endParaRPr lang="hr-HR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86">
        <p14:prism isContent="1"/>
      </p:transition>
    </mc:Choice>
    <mc:Fallback xmlns="">
      <p:transition spd="slow" advClick="0" advTm="61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321297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4400" b="1" dirty="0" smtClean="0">
                <a:solidFill>
                  <a:srgbClr val="003300"/>
                </a:solidFill>
                <a:latin typeface="Segoe Script" pitchFamily="34" charset="0"/>
              </a:rPr>
              <a:t>Hrvatski pjesnik, </a:t>
            </a:r>
          </a:p>
          <a:p>
            <a:pPr algn="r"/>
            <a:r>
              <a:rPr lang="hr-HR" sz="4400" b="1" dirty="0" smtClean="0">
                <a:solidFill>
                  <a:srgbClr val="003300"/>
                </a:solidFill>
                <a:latin typeface="Segoe Script" pitchFamily="34" charset="0"/>
              </a:rPr>
              <a:t>novelist, </a:t>
            </a:r>
          </a:p>
          <a:p>
            <a:pPr algn="r"/>
            <a:r>
              <a:rPr lang="hr-HR" sz="4400" b="1" dirty="0" smtClean="0">
                <a:solidFill>
                  <a:srgbClr val="003300"/>
                </a:solidFill>
                <a:latin typeface="Segoe Script" pitchFamily="34" charset="0"/>
              </a:rPr>
              <a:t>feljtonist, </a:t>
            </a:r>
          </a:p>
          <a:p>
            <a:pPr algn="r"/>
            <a:r>
              <a:rPr lang="hr-HR" sz="4400" b="1" dirty="0" smtClean="0">
                <a:solidFill>
                  <a:srgbClr val="003300"/>
                </a:solidFill>
                <a:latin typeface="Segoe Script" pitchFamily="34" charset="0"/>
              </a:rPr>
              <a:t>esejist, </a:t>
            </a:r>
          </a:p>
          <a:p>
            <a:pPr algn="r"/>
            <a:r>
              <a:rPr lang="hr-HR" sz="4400" b="1" dirty="0" smtClean="0">
                <a:solidFill>
                  <a:srgbClr val="003300"/>
                </a:solidFill>
                <a:latin typeface="Segoe Script" pitchFamily="34" charset="0"/>
              </a:rPr>
              <a:t>putopisac.</a:t>
            </a:r>
            <a:endParaRPr lang="hr-HR" sz="4400" b="1" dirty="0">
              <a:solidFill>
                <a:srgbClr val="003300"/>
              </a:solidFill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80">
        <p14:prism isContent="1"/>
      </p:transition>
    </mc:Choice>
    <mc:Fallback xmlns="">
      <p:transition spd="slow" advClick="0" advTm="25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808312"/>
          </a:xfrm>
        </p:spPr>
        <p:txBody>
          <a:bodyPr>
            <a:noAutofit/>
          </a:bodyPr>
          <a:lstStyle/>
          <a:p>
            <a:r>
              <a:rPr lang="hr-HR" b="1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hr-HR" b="1" dirty="0" smtClean="0">
                <a:latin typeface="Gabriola" pitchFamily="82" charset="0"/>
                <a:cs typeface="MV Boli" pitchFamily="2" charset="0"/>
              </a:rPr>
            </a:br>
            <a:r>
              <a:rPr lang="hr-HR" b="1" dirty="0" smtClean="0">
                <a:latin typeface="Gabriola" pitchFamily="82" charset="0"/>
                <a:cs typeface="MV Boli" pitchFamily="2" charset="0"/>
              </a:rPr>
              <a:t>Matoš je najznačajniji predstavnik </a:t>
            </a:r>
            <a:r>
              <a:rPr lang="hr-HR" b="1" i="1" dirty="0" smtClean="0">
                <a:latin typeface="Gabriola" pitchFamily="82" charset="0"/>
                <a:cs typeface="MV Boli" pitchFamily="2" charset="0"/>
              </a:rPr>
              <a:t>hrvatske moderne </a:t>
            </a:r>
            <a:r>
              <a:rPr lang="hr-HR" b="1" dirty="0" smtClean="0">
                <a:latin typeface="Gabriola" pitchFamily="82" charset="0"/>
                <a:cs typeface="MV Boli" pitchFamily="2" charset="0"/>
              </a:rPr>
              <a:t>– razdoblje u </a:t>
            </a:r>
            <a:r>
              <a:rPr lang="vi-VN" b="1" dirty="0" smtClean="0">
                <a:latin typeface="Gabriola" pitchFamily="82" charset="0"/>
                <a:cs typeface="MV Boli" pitchFamily="2" charset="0"/>
              </a:rPr>
              <a:t>hrvatskoj književnosti na prijelazu 19. u 20. stoljeće. </a:t>
            </a:r>
            <a:r>
              <a:rPr lang="hr-HR" b="1" dirty="0" smtClean="0">
                <a:latin typeface="Gabriola" pitchFamily="82" charset="0"/>
                <a:cs typeface="MV Boli" pitchFamily="2" charset="0"/>
              </a:rPr>
              <a:t/>
            </a:r>
            <a:br>
              <a:rPr lang="hr-HR" b="1" dirty="0" smtClean="0">
                <a:latin typeface="Gabriola" pitchFamily="82" charset="0"/>
                <a:cs typeface="MV Boli" pitchFamily="2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51799"/>
            <a:ext cx="8856984" cy="3301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400" dirty="0" smtClean="0">
                <a:latin typeface="Gabriola" pitchFamily="82" charset="0"/>
                <a:cs typeface="MV Boli" pitchFamily="2" charset="0"/>
              </a:rPr>
              <a:t>	Zajedničke </a:t>
            </a:r>
            <a:r>
              <a:rPr lang="hr-HR" sz="4400" dirty="0">
                <a:latin typeface="Gabriola" pitchFamily="82" charset="0"/>
                <a:cs typeface="MV Boli" pitchFamily="2" charset="0"/>
              </a:rPr>
              <a:t>značajke </a:t>
            </a:r>
            <a:r>
              <a:rPr lang="hr-HR" sz="4400" dirty="0" smtClean="0">
                <a:latin typeface="Gabriola" pitchFamily="82" charset="0"/>
                <a:cs typeface="MV Boli" pitchFamily="2" charset="0"/>
              </a:rPr>
              <a:t>ovog razdoblja su </a:t>
            </a:r>
            <a:r>
              <a:rPr lang="hr-HR" sz="4400" dirty="0">
                <a:latin typeface="Gabriola" pitchFamily="82" charset="0"/>
                <a:cs typeface="MV Boli" pitchFamily="2" charset="0"/>
              </a:rPr>
              <a:t>otpor prema tradiciji, uključivanje u srednjoeuropske kulturne i književne tokove, kritičnost i sloboda umjetničkog stvaranja</a:t>
            </a:r>
            <a:r>
              <a:rPr lang="hr-HR" sz="4400" dirty="0" smtClean="0">
                <a:latin typeface="Gabriola" pitchFamily="82" charset="0"/>
                <a:cs typeface="MV Boli" pitchFamily="2" charset="0"/>
              </a:rPr>
              <a:t>.</a:t>
            </a:r>
          </a:p>
          <a:p>
            <a:pPr marL="0" indent="0">
              <a:buNone/>
            </a:pPr>
            <a:r>
              <a:rPr lang="hr-HR" sz="4400" dirty="0" smtClean="0">
                <a:latin typeface="Gabriola" pitchFamily="82" charset="0"/>
                <a:cs typeface="MV Boli" pitchFamily="2" charset="0"/>
              </a:rPr>
              <a:t>	</a:t>
            </a:r>
            <a:endParaRPr lang="hr-HR" sz="4400" dirty="0">
              <a:latin typeface="Gabriola" pitchFamily="8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665">
        <p14:prism isContent="1"/>
      </p:transition>
    </mc:Choice>
    <mc:Fallback xmlns="">
      <p:transition spd="slow" advClick="0" advTm="20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748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32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32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4784"/>
            <a:ext cx="9144000" cy="38167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800" dirty="0">
                <a:latin typeface="Gabriola" pitchFamily="82" charset="0"/>
                <a:cs typeface="MV Boli" pitchFamily="2" charset="0"/>
              </a:rPr>
              <a:t>Hrvatski modernisti: </a:t>
            </a:r>
            <a:endParaRPr lang="hr-HR" sz="4800" dirty="0" smtClean="0">
              <a:latin typeface="Gabriola" pitchFamily="82" charset="0"/>
              <a:cs typeface="MV Boli" pitchFamily="2" charset="0"/>
            </a:endParaRPr>
          </a:p>
          <a:p>
            <a:pPr marL="0" indent="0" algn="ctr">
              <a:buNone/>
            </a:pPr>
            <a:r>
              <a:rPr lang="hr-HR" sz="4800" dirty="0" smtClean="0">
                <a:latin typeface="Gabriola" pitchFamily="82" charset="0"/>
                <a:cs typeface="MV Boli" pitchFamily="2" charset="0"/>
              </a:rPr>
              <a:t>Ivo </a:t>
            </a:r>
            <a:r>
              <a:rPr lang="hr-HR" sz="4800" dirty="0">
                <a:latin typeface="Gabriola" pitchFamily="82" charset="0"/>
                <a:cs typeface="MV Boli" pitchFamily="2" charset="0"/>
              </a:rPr>
              <a:t>Vojnović, Janko Leskovar, Dinko Šimunović, Fran Galović, Vladimir Vidrić, Milutin Cihlar Nehajev, Ivan Kozarac, Janko Polić Kamov i Milan Begović.</a:t>
            </a:r>
            <a:endParaRPr lang="hr-HR" sz="4800" dirty="0"/>
          </a:p>
        </p:txBody>
      </p:sp>
      <p:pic>
        <p:nvPicPr>
          <p:cNvPr id="2" name="Yiruma - River Flows In You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477">
        <p14:prism isContent="1"/>
      </p:transition>
    </mc:Choice>
    <mc:Fallback xmlns="">
      <p:transition spd="slow" advClick="0" advTm="7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9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04">
        <p14:prism isContent="1"/>
      </p:transition>
    </mc:Choice>
    <mc:Fallback xmlns="">
      <p:transition spd="slow" advClick="0" advTm="9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3|3.3|3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385</Words>
  <Application>Microsoft Office PowerPoint</Application>
  <PresentationFormat>On-screen Show (4:3)</PresentationFormat>
  <Paragraphs>94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Notturno</vt:lpstr>
      <vt:lpstr>PowerPoint Presentation</vt:lpstr>
      <vt:lpstr>Antun Gustav Matoš</vt:lpstr>
      <vt:lpstr>PowerPoint Presentation</vt:lpstr>
      <vt:lpstr> Utjeha kose </vt:lpstr>
      <vt:lpstr>PowerPoint Presentation</vt:lpstr>
      <vt:lpstr> Matoš je najznačajniji predstavnik hrvatske moderne – razdoblje u hrvatskoj književnosti na prijelazu 19. u 20. stoljeće.  </vt:lpstr>
      <vt:lpstr>PowerPoint Presentation</vt:lpstr>
      <vt:lpstr>PowerPoint Presentation</vt:lpstr>
      <vt:lpstr>„Ja sam dakle Bunjevac porijeklom, Srijemac rodom, a Zagrepčanin odgojem.”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Djela</vt:lpstr>
      <vt:lpstr>PowerPoint Presentation</vt:lpstr>
      <vt:lpstr>PowerPoint Presentation</vt:lpstr>
      <vt:lpstr>Djevojčici mjesto igračaka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NOTTURNO</dc:title>
  <dc:creator>Korisnik</dc:creator>
  <cp:lastModifiedBy>Korisnik</cp:lastModifiedBy>
  <cp:revision>50</cp:revision>
  <dcterms:created xsi:type="dcterms:W3CDTF">2014-02-02T12:58:13Z</dcterms:created>
  <dcterms:modified xsi:type="dcterms:W3CDTF">2014-03-16T19:16:45Z</dcterms:modified>
</cp:coreProperties>
</file>